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3"/>
  </p:notesMasterIdLst>
  <p:sldIdLst>
    <p:sldId id="261"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8E55"/>
    <a:srgbClr val="AFCA0B"/>
    <a:srgbClr val="033F9E"/>
    <a:srgbClr val="033FAB"/>
    <a:srgbClr val="033FA1"/>
    <a:srgbClr val="0341A5"/>
    <a:srgbClr val="023484"/>
    <a:srgbClr val="004386"/>
    <a:srgbClr val="0066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4660"/>
  </p:normalViewPr>
  <p:slideViewPr>
    <p:cSldViewPr>
      <p:cViewPr varScale="1">
        <p:scale>
          <a:sx n="111" d="100"/>
          <a:sy n="111" d="100"/>
        </p:scale>
        <p:origin x="-179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A0D50E-DB26-4682-B6F8-A5FED99F295B}" type="datetimeFigureOut">
              <a:rPr lang="en-GB" smtClean="0"/>
              <a:t>13/07/2016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A2D12B-89C7-45CC-8035-5EAD95704ACE}" type="slidenum">
              <a:rPr lang="en-GB" smtClean="0"/>
              <a:t>‹#›</a:t>
            </a:fld>
            <a:endParaRPr lang="en-GB"/>
          </a:p>
        </p:txBody>
      </p:sp>
    </p:spTree>
    <p:extLst>
      <p:ext uri="{BB962C8B-B14F-4D97-AF65-F5344CB8AC3E}">
        <p14:creationId xmlns:p14="http://schemas.microsoft.com/office/powerpoint/2010/main" val="1157581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dirty="0" smtClean="0"/>
              <a:t>Forthcoming call for papers</a:t>
            </a:r>
            <a:endParaRPr lang="en-GB" dirty="0"/>
          </a:p>
        </p:txBody>
      </p:sp>
      <p:sp>
        <p:nvSpPr>
          <p:cNvPr id="4" name="Slide Number Placeholder 3"/>
          <p:cNvSpPr>
            <a:spLocks noGrp="1"/>
          </p:cNvSpPr>
          <p:nvPr>
            <p:ph type="sldNum" sz="quarter" idx="10"/>
          </p:nvPr>
        </p:nvSpPr>
        <p:spPr/>
        <p:txBody>
          <a:bodyPr/>
          <a:lstStyle/>
          <a:p>
            <a:fld id="{B7CE2667-A714-4C84-BE60-98BF3C6CDB7D}"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2459443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2"/>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81178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8828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99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354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96060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52233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6331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7087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1051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0"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10"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3839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43"/>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75782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88969-AD2F-4F5E-A2B0-EB6195C1D798}" type="datetimeFigureOut">
              <a:rPr lang="en-GB" smtClean="0">
                <a:solidFill>
                  <a:prstClr val="black">
                    <a:tint val="75000"/>
                  </a:prstClr>
                </a:solidFill>
              </a:rPr>
              <a:pPr/>
              <a:t>13/07/2016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EBF4B-1947-4BF0-BDB1-1D2D8FE6517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3894748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836" t="8271" r="2118" b="75766"/>
          <a:stretch/>
        </p:blipFill>
        <p:spPr bwMode="auto">
          <a:xfrm>
            <a:off x="0" y="-1892"/>
            <a:ext cx="9144000" cy="1745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925" y="1770022"/>
            <a:ext cx="9144000" cy="1338828"/>
          </a:xfrm>
          <a:prstGeom prst="rect">
            <a:avLst/>
          </a:prstGeom>
          <a:noFill/>
        </p:spPr>
        <p:txBody>
          <a:bodyPr wrap="square" rtlCol="0">
            <a:spAutoFit/>
          </a:bodyPr>
          <a:lstStyle/>
          <a:p>
            <a:pPr algn="ctr"/>
            <a:r>
              <a:rPr lang="en-GB" sz="3200" b="1" dirty="0" smtClean="0">
                <a:solidFill>
                  <a:srgbClr val="2A8E55"/>
                </a:solidFill>
                <a:latin typeface="Arial" pitchFamily="34" charset="0"/>
                <a:cs typeface="Arial" pitchFamily="34" charset="0"/>
              </a:rPr>
              <a:t>One Health for Life</a:t>
            </a:r>
          </a:p>
          <a:p>
            <a:pPr algn="ctr"/>
            <a:r>
              <a:rPr lang="en-GB" sz="2400" b="1" dirty="0" smtClean="0">
                <a:solidFill>
                  <a:prstClr val="white"/>
                </a:solidFill>
                <a:latin typeface="Arial" pitchFamily="34" charset="0"/>
                <a:cs typeface="Arial" pitchFamily="34" charset="0"/>
              </a:rPr>
              <a:t>JOINT THEMATIC ISSUE CALL FOR </a:t>
            </a:r>
            <a:r>
              <a:rPr lang="en-GB" sz="2400" b="1" dirty="0" smtClean="0">
                <a:solidFill>
                  <a:prstClr val="white"/>
                </a:solidFill>
                <a:latin typeface="Arial" pitchFamily="34" charset="0"/>
                <a:cs typeface="Arial" pitchFamily="34" charset="0"/>
              </a:rPr>
              <a:t>PAPERS</a:t>
            </a:r>
            <a:br>
              <a:rPr lang="en-GB" sz="2400" b="1" dirty="0" smtClean="0">
                <a:solidFill>
                  <a:prstClr val="white"/>
                </a:solidFill>
                <a:latin typeface="Arial" pitchFamily="34" charset="0"/>
                <a:cs typeface="Arial" pitchFamily="34" charset="0"/>
              </a:rPr>
            </a:br>
            <a:r>
              <a:rPr lang="en-GB" sz="400" b="1" dirty="0" smtClean="0">
                <a:solidFill>
                  <a:prstClr val="white"/>
                </a:solidFill>
                <a:latin typeface="Arial" pitchFamily="34" charset="0"/>
                <a:cs typeface="Arial" pitchFamily="34" charset="0"/>
              </a:rPr>
              <a:t/>
            </a:r>
            <a:br>
              <a:rPr lang="en-GB" sz="400" b="1" dirty="0" smtClean="0">
                <a:solidFill>
                  <a:prstClr val="white"/>
                </a:solidFill>
                <a:latin typeface="Arial" pitchFamily="34" charset="0"/>
                <a:cs typeface="Arial" pitchFamily="34" charset="0"/>
              </a:rPr>
            </a:br>
            <a:r>
              <a:rPr lang="en-GB" b="1" i="1" dirty="0" smtClean="0">
                <a:solidFill>
                  <a:srgbClr val="2A8E55"/>
                </a:solidFill>
                <a:latin typeface="Arial" pitchFamily="34" charset="0"/>
                <a:cs typeface="Arial" pitchFamily="34" charset="0"/>
              </a:rPr>
              <a:t>FEMS Microbiology Ecology </a:t>
            </a:r>
            <a:r>
              <a:rPr lang="en-GB" b="1" dirty="0" smtClean="0">
                <a:solidFill>
                  <a:srgbClr val="2A8E55"/>
                </a:solidFill>
                <a:latin typeface="Arial" pitchFamily="34" charset="0"/>
                <a:cs typeface="Arial" pitchFamily="34" charset="0"/>
              </a:rPr>
              <a:t>and </a:t>
            </a:r>
            <a:r>
              <a:rPr lang="en-GB" b="1" i="1" dirty="0" smtClean="0">
                <a:solidFill>
                  <a:srgbClr val="2A8E55"/>
                </a:solidFill>
                <a:latin typeface="Arial" pitchFamily="34" charset="0"/>
                <a:cs typeface="Arial" pitchFamily="34" charset="0"/>
              </a:rPr>
              <a:t>Pathogens and Disease</a:t>
            </a:r>
            <a:endParaRPr lang="en-GB" b="1" i="1" dirty="0">
              <a:solidFill>
                <a:srgbClr val="2A8E55"/>
              </a:solidFill>
              <a:latin typeface="Arial" pitchFamily="34" charset="0"/>
              <a:cs typeface="Arial" pitchFamily="34" charset="0"/>
            </a:endParaRPr>
          </a:p>
        </p:txBody>
      </p:sp>
      <p:sp>
        <p:nvSpPr>
          <p:cNvPr id="7" name="TextBox 6"/>
          <p:cNvSpPr txBox="1"/>
          <p:nvPr/>
        </p:nvSpPr>
        <p:spPr>
          <a:xfrm>
            <a:off x="567326" y="3200400"/>
            <a:ext cx="8064896" cy="2970044"/>
          </a:xfrm>
          <a:prstGeom prst="rect">
            <a:avLst/>
          </a:prstGeom>
          <a:noFill/>
        </p:spPr>
        <p:txBody>
          <a:bodyPr wrap="square" rtlCol="0">
            <a:spAutoFit/>
          </a:bodyPr>
          <a:lstStyle/>
          <a:p>
            <a:r>
              <a:rPr lang="en-US" sz="1700" dirty="0">
                <a:solidFill>
                  <a:prstClr val="white"/>
                </a:solidFill>
                <a:latin typeface="Arial" pitchFamily="34" charset="0"/>
                <a:cs typeface="Arial" pitchFamily="34" charset="0"/>
              </a:rPr>
              <a:t>The health of humans is inextricably linked to the health of other living creatures and to the health of the environment. This is perhaps best illustrated by infectious disease microorganisms, many of which ‘evolve’ in animals and/or the environment and at various times during evolution find a niche in humans. </a:t>
            </a:r>
            <a:endParaRPr lang="en-US" sz="1700" dirty="0" smtClean="0">
              <a:solidFill>
                <a:prstClr val="white"/>
              </a:solidFill>
              <a:latin typeface="Arial" pitchFamily="34" charset="0"/>
              <a:cs typeface="Arial" pitchFamily="34" charset="0"/>
            </a:endParaRPr>
          </a:p>
          <a:p>
            <a:endParaRPr lang="en-US" sz="1700" dirty="0">
              <a:solidFill>
                <a:prstClr val="white"/>
              </a:solidFill>
              <a:latin typeface="Arial" pitchFamily="34" charset="0"/>
              <a:cs typeface="Arial" pitchFamily="34" charset="0"/>
            </a:endParaRPr>
          </a:p>
          <a:p>
            <a:r>
              <a:rPr lang="en-US" sz="1700" dirty="0" smtClean="0">
                <a:solidFill>
                  <a:prstClr val="white"/>
                </a:solidFill>
                <a:latin typeface="Arial" pitchFamily="34" charset="0"/>
                <a:cs typeface="Arial" pitchFamily="34" charset="0"/>
              </a:rPr>
              <a:t>We </a:t>
            </a:r>
            <a:r>
              <a:rPr lang="en-US" sz="1700" dirty="0">
                <a:solidFill>
                  <a:prstClr val="white"/>
                </a:solidFill>
                <a:latin typeface="Arial" pitchFamily="34" charset="0"/>
                <a:cs typeface="Arial" pitchFamily="34" charset="0"/>
              </a:rPr>
              <a:t>welcome all article types, including </a:t>
            </a:r>
            <a:r>
              <a:rPr lang="en-US" sz="1700" b="1" dirty="0">
                <a:solidFill>
                  <a:srgbClr val="2A8E55"/>
                </a:solidFill>
                <a:latin typeface="Arial" pitchFamily="34" charset="0"/>
                <a:cs typeface="Arial" pitchFamily="34" charset="0"/>
              </a:rPr>
              <a:t>Research Articles</a:t>
            </a:r>
            <a:r>
              <a:rPr lang="en-US" sz="1700" dirty="0">
                <a:solidFill>
                  <a:prstClr val="white"/>
                </a:solidFill>
                <a:latin typeface="Arial" pitchFamily="34" charset="0"/>
                <a:cs typeface="Arial" pitchFamily="34" charset="0"/>
              </a:rPr>
              <a:t>, </a:t>
            </a:r>
            <a:r>
              <a:rPr lang="en-US" sz="1700" b="1" dirty="0">
                <a:solidFill>
                  <a:srgbClr val="2A8E55"/>
                </a:solidFill>
                <a:latin typeface="Arial" pitchFamily="34" charset="0"/>
                <a:cs typeface="Arial" pitchFamily="34" charset="0"/>
              </a:rPr>
              <a:t>Mini Reviews</a:t>
            </a:r>
            <a:r>
              <a:rPr lang="en-US" sz="1700" dirty="0">
                <a:solidFill>
                  <a:prstClr val="white"/>
                </a:solidFill>
                <a:latin typeface="Arial" pitchFamily="34" charset="0"/>
                <a:cs typeface="Arial" pitchFamily="34" charset="0"/>
              </a:rPr>
              <a:t>, </a:t>
            </a:r>
            <a:r>
              <a:rPr lang="en-US" sz="1700" b="1" dirty="0">
                <a:solidFill>
                  <a:srgbClr val="2A8E55"/>
                </a:solidFill>
                <a:latin typeface="Arial" pitchFamily="34" charset="0"/>
                <a:cs typeface="Arial" pitchFamily="34" charset="0"/>
              </a:rPr>
              <a:t>Short Communications</a:t>
            </a:r>
            <a:r>
              <a:rPr lang="en-US" sz="1700" dirty="0" smtClean="0">
                <a:solidFill>
                  <a:prstClr val="white"/>
                </a:solidFill>
                <a:latin typeface="Arial" pitchFamily="34" charset="0"/>
                <a:cs typeface="Arial" pitchFamily="34" charset="0"/>
              </a:rPr>
              <a:t>, </a:t>
            </a:r>
            <a:r>
              <a:rPr lang="en-US" sz="1700" b="1" dirty="0">
                <a:solidFill>
                  <a:srgbClr val="2A8E55"/>
                </a:solidFill>
                <a:latin typeface="Arial" pitchFamily="34" charset="0"/>
                <a:cs typeface="Arial" pitchFamily="34" charset="0"/>
              </a:rPr>
              <a:t>Perspectives</a:t>
            </a:r>
            <a:r>
              <a:rPr lang="en-US" sz="1700" dirty="0">
                <a:solidFill>
                  <a:prstClr val="white"/>
                </a:solidFill>
                <a:latin typeface="Arial" pitchFamily="34" charset="0"/>
                <a:cs typeface="Arial" pitchFamily="34" charset="0"/>
              </a:rPr>
              <a:t>, </a:t>
            </a:r>
            <a:r>
              <a:rPr lang="en-US" sz="1700" b="1" dirty="0">
                <a:solidFill>
                  <a:srgbClr val="2A8E55"/>
                </a:solidFill>
                <a:latin typeface="Arial" pitchFamily="34" charset="0"/>
                <a:cs typeface="Arial" pitchFamily="34" charset="0"/>
              </a:rPr>
              <a:t>Commentaries</a:t>
            </a:r>
            <a:r>
              <a:rPr lang="en-US" sz="1700" dirty="0">
                <a:solidFill>
                  <a:prstClr val="white"/>
                </a:solidFill>
                <a:latin typeface="Arial" pitchFamily="34" charset="0"/>
                <a:cs typeface="Arial" pitchFamily="34" charset="0"/>
              </a:rPr>
              <a:t>, and </a:t>
            </a:r>
            <a:r>
              <a:rPr lang="en-US" sz="1700" b="1" dirty="0" err="1">
                <a:solidFill>
                  <a:srgbClr val="2A8E55"/>
                </a:solidFill>
                <a:latin typeface="Arial" pitchFamily="34" charset="0"/>
                <a:cs typeface="Arial" pitchFamily="34" charset="0"/>
              </a:rPr>
              <a:t>Shortomics</a:t>
            </a:r>
            <a:r>
              <a:rPr lang="en-US" sz="1700" dirty="0">
                <a:solidFill>
                  <a:prstClr val="white"/>
                </a:solidFill>
                <a:latin typeface="Arial" pitchFamily="34" charset="0"/>
                <a:cs typeface="Arial" pitchFamily="34" charset="0"/>
              </a:rPr>
              <a:t>. Authors should specify ‘</a:t>
            </a:r>
            <a:r>
              <a:rPr lang="en-US" sz="1700" dirty="0" err="1">
                <a:solidFill>
                  <a:prstClr val="white"/>
                </a:solidFill>
                <a:latin typeface="Arial" pitchFamily="34" charset="0"/>
                <a:cs typeface="Arial" pitchFamily="34" charset="0"/>
              </a:rPr>
              <a:t>OneHealth</a:t>
            </a:r>
            <a:r>
              <a:rPr lang="en-US" sz="1700" dirty="0">
                <a:solidFill>
                  <a:prstClr val="white"/>
                </a:solidFill>
                <a:latin typeface="Arial" pitchFamily="34" charset="0"/>
                <a:cs typeface="Arial" pitchFamily="34" charset="0"/>
              </a:rPr>
              <a:t>’ in their cover letter to either journal. All submitted papers will undergo independent peer-review. Upon publication of these articles, a virtual  joint thematic issue will  bring together articles from both titles and will be promoted by FEMS and their publisher, Oxford University Press. </a:t>
            </a:r>
            <a:endParaRPr lang="en-GB" sz="1700" dirty="0">
              <a:solidFill>
                <a:prstClr val="white"/>
              </a:solidFill>
              <a:latin typeface="Arial" pitchFamily="34" charset="0"/>
              <a:cs typeface="Arial"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96" y="152400"/>
            <a:ext cx="1295400" cy="1295400"/>
          </a:xfrm>
          <a:prstGeom prst="rect">
            <a:avLst/>
          </a:prstGeom>
        </p:spPr>
      </p:pic>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61810" t="79468" r="26820" b="13650"/>
          <a:stretch/>
        </p:blipFill>
        <p:spPr bwMode="auto">
          <a:xfrm>
            <a:off x="7315200" y="304796"/>
            <a:ext cx="1584176" cy="53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822875" y="6205339"/>
            <a:ext cx="5486400" cy="523220"/>
          </a:xfrm>
          <a:prstGeom prst="rect">
            <a:avLst/>
          </a:prstGeom>
          <a:noFill/>
        </p:spPr>
        <p:txBody>
          <a:bodyPr wrap="square" rtlCol="0">
            <a:spAutoFit/>
          </a:bodyPr>
          <a:lstStyle/>
          <a:p>
            <a:pPr algn="ctr"/>
            <a:r>
              <a:rPr lang="en-GB" sz="2800" b="1" dirty="0">
                <a:solidFill>
                  <a:srgbClr val="2A8E55"/>
                </a:solidFill>
              </a:rPr>
              <a:t>http://</a:t>
            </a:r>
            <a:r>
              <a:rPr lang="en-GB" sz="2800" b="1" dirty="0" smtClean="0">
                <a:solidFill>
                  <a:srgbClr val="2A8E55"/>
                </a:solidFill>
              </a:rPr>
              <a:t>bit.ly/29DbjsQ </a:t>
            </a:r>
            <a:endParaRPr lang="en-GB" sz="2800" b="1" dirty="0">
              <a:solidFill>
                <a:srgbClr val="2A8E55"/>
              </a:solidFill>
            </a:endParaRPr>
          </a:p>
        </p:txBody>
      </p:sp>
    </p:spTree>
    <p:extLst>
      <p:ext uri="{BB962C8B-B14F-4D97-AF65-F5344CB8AC3E}">
        <p14:creationId xmlns:p14="http://schemas.microsoft.com/office/powerpoint/2010/main" val="2892400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150</Words>
  <Application>Microsoft Office PowerPoint</Application>
  <PresentationFormat>On-screen Show (4:3)</PresentationFormat>
  <Paragraphs>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Hazard, Shannon</dc:creator>
  <cp:lastModifiedBy>DORAN, Stacey</cp:lastModifiedBy>
  <cp:revision>20</cp:revision>
  <dcterms:created xsi:type="dcterms:W3CDTF">2016-05-26T17:54:28Z</dcterms:created>
  <dcterms:modified xsi:type="dcterms:W3CDTF">2016-07-13T08:59:23Z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